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4" d="100"/>
          <a:sy n="44" d="100"/>
        </p:scale>
        <p:origin x="-964"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821B5F-996F-4730-8E15-35D680B33BEE}"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2323720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21B5F-996F-4730-8E15-35D680B33BEE}"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51868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21B5F-996F-4730-8E15-35D680B33BEE}"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1572259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21B5F-996F-4730-8E15-35D680B33BEE}"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507333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21B5F-996F-4730-8E15-35D680B33BEE}"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2995609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821B5F-996F-4730-8E15-35D680B33BEE}"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13048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821B5F-996F-4730-8E15-35D680B33BEE}" type="datetimeFigureOut">
              <a:rPr lang="en-US" smtClean="0"/>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2691590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821B5F-996F-4730-8E15-35D680B33BEE}"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4004248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21B5F-996F-4730-8E15-35D680B33BEE}" type="datetimeFigureOut">
              <a:rPr lang="en-US" smtClean="0"/>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3990412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21B5F-996F-4730-8E15-35D680B33BEE}"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201632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21B5F-996F-4730-8E15-35D680B33BEE}"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D9A5BD-BAFE-4A8C-8B43-8348F3EFAF4D}" type="slidenum">
              <a:rPr lang="en-US" smtClean="0"/>
              <a:t>‹#›</a:t>
            </a:fld>
            <a:endParaRPr lang="en-US"/>
          </a:p>
        </p:txBody>
      </p:sp>
    </p:spTree>
    <p:extLst>
      <p:ext uri="{BB962C8B-B14F-4D97-AF65-F5344CB8AC3E}">
        <p14:creationId xmlns:p14="http://schemas.microsoft.com/office/powerpoint/2010/main" val="1934567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821B5F-996F-4730-8E15-35D680B33BEE}" type="datetimeFigureOut">
              <a:rPr lang="en-US" smtClean="0"/>
              <a:t>1/29/2015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9A5BD-BAFE-4A8C-8B43-8348F3EFAF4D}" type="slidenum">
              <a:rPr lang="en-US" smtClean="0"/>
              <a:t>‹#›</a:t>
            </a:fld>
            <a:endParaRPr lang="en-US"/>
          </a:p>
        </p:txBody>
      </p:sp>
    </p:spTree>
    <p:extLst>
      <p:ext uri="{BB962C8B-B14F-4D97-AF65-F5344CB8AC3E}">
        <p14:creationId xmlns:p14="http://schemas.microsoft.com/office/powerpoint/2010/main" val="2848352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FmaTNf4YhEs"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dreads.com/work/quotes/4836639" TargetMode="External"/><Relationship Id="rId2" Type="http://schemas.openxmlformats.org/officeDocument/2006/relationships/hyperlink" Target="http://www.goodreads.com/author/show/11139.Mary_Shelle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2bosouX_d8Y&amp;feature=related"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KpOtuoHL45Y"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6WnOjq7A_U0&amp;feature=related"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YwAAosTb9O4&amp;feature=related"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V92OBNsQgxU"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
            <a:ext cx="7772400" cy="762000"/>
          </a:xfrm>
        </p:spPr>
        <p:txBody>
          <a:bodyPr/>
          <a:lstStyle/>
          <a:p>
            <a:r>
              <a:rPr lang="en-US" dirty="0" smtClean="0"/>
              <a:t>De La Croix-liberty</a:t>
            </a:r>
            <a:endParaRPr lang="en-US" dirty="0"/>
          </a:p>
        </p:txBody>
      </p:sp>
      <p:sp>
        <p:nvSpPr>
          <p:cNvPr id="3" name="Subtitle 2"/>
          <p:cNvSpPr>
            <a:spLocks noGrp="1"/>
          </p:cNvSpPr>
          <p:nvPr>
            <p:ph type="subTitle" idx="1"/>
          </p:nvPr>
        </p:nvSpPr>
        <p:spPr/>
        <p:txBody>
          <a:bodyPr/>
          <a:lstStyle/>
          <a:p>
            <a:endParaRPr lang="en-US"/>
          </a:p>
        </p:txBody>
      </p:sp>
      <p:pic>
        <p:nvPicPr>
          <p:cNvPr id="1026" name="Picture 2" descr="http://www.ibiblio.org/wm/paint/auth/delacroix/liberte/liber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6077" y="762000"/>
            <a:ext cx="6581775" cy="51720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72548" y="6096000"/>
            <a:ext cx="5237651" cy="923330"/>
          </a:xfrm>
          <a:prstGeom prst="rect">
            <a:avLst/>
          </a:prstGeom>
        </p:spPr>
        <p:txBody>
          <a:bodyPr wrap="square">
            <a:spAutoFit/>
          </a:bodyPr>
          <a:lstStyle/>
          <a:p>
            <a:r>
              <a:rPr lang="en-US" dirty="0" smtClean="0">
                <a:hlinkClick r:id="rId3"/>
              </a:rPr>
              <a:t>Victor Hugo- les </a:t>
            </a:r>
            <a:r>
              <a:rPr lang="en-US" dirty="0" err="1" smtClean="0">
                <a:hlinkClick r:id="rId3"/>
              </a:rPr>
              <a:t>Miserables</a:t>
            </a:r>
            <a:r>
              <a:rPr lang="en-US" dirty="0" smtClean="0">
                <a:hlinkClick r:id="rId3"/>
              </a:rPr>
              <a:t> http://www.youtube.com/watch?v=FmaTNf4YhEs</a:t>
            </a:r>
            <a:endParaRPr lang="en-US" dirty="0" smtClean="0"/>
          </a:p>
          <a:p>
            <a:endParaRPr lang="en-US" dirty="0"/>
          </a:p>
        </p:txBody>
      </p:sp>
    </p:spTree>
    <p:extLst>
      <p:ext uri="{BB962C8B-B14F-4D97-AF65-F5344CB8AC3E}">
        <p14:creationId xmlns:p14="http://schemas.microsoft.com/office/powerpoint/2010/main" val="3020898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Walter Scott</a:t>
            </a:r>
            <a:endParaRPr lang="en-US" dirty="0"/>
          </a:p>
        </p:txBody>
      </p:sp>
      <p:sp>
        <p:nvSpPr>
          <p:cNvPr id="4" name="Rectangle 3"/>
          <p:cNvSpPr/>
          <p:nvPr/>
        </p:nvSpPr>
        <p:spPr>
          <a:xfrm>
            <a:off x="457200" y="1600200"/>
            <a:ext cx="6172200" cy="923330"/>
          </a:xfrm>
          <a:prstGeom prst="rect">
            <a:avLst/>
          </a:prstGeom>
        </p:spPr>
        <p:txBody>
          <a:bodyPr wrap="square">
            <a:spAutoFit/>
          </a:bodyPr>
          <a:lstStyle/>
          <a:p>
            <a:r>
              <a:rPr lang="en-US" i="1" dirty="0" smtClean="0"/>
              <a:t>Ivanhoe</a:t>
            </a:r>
            <a:r>
              <a:rPr lang="en-US" dirty="0" smtClean="0"/>
              <a:t> was the first novel in which Scott adopted a purely English subject, portraying the enmity of Saxons and Normans during the reign of Richard I (1189-99).</a:t>
            </a:r>
            <a:endParaRPr lang="en-US" dirty="0"/>
          </a:p>
        </p:txBody>
      </p:sp>
      <p:sp>
        <p:nvSpPr>
          <p:cNvPr id="6" name="Rectangle 5"/>
          <p:cNvSpPr/>
          <p:nvPr/>
        </p:nvSpPr>
        <p:spPr>
          <a:xfrm>
            <a:off x="228600" y="2971800"/>
            <a:ext cx="8305800" cy="2308324"/>
          </a:xfrm>
          <a:prstGeom prst="rect">
            <a:avLst/>
          </a:prstGeom>
        </p:spPr>
        <p:txBody>
          <a:bodyPr wrap="square">
            <a:spAutoFit/>
          </a:bodyPr>
          <a:lstStyle/>
          <a:p>
            <a:r>
              <a:rPr lang="en-US" dirty="0" smtClean="0"/>
              <a:t>Synopsis- On his way to a great tournament at </a:t>
            </a:r>
            <a:r>
              <a:rPr lang="en-US" dirty="0" err="1" smtClean="0"/>
              <a:t>Ashby-de-la-Zouch</a:t>
            </a:r>
            <a:r>
              <a:rPr lang="en-US" dirty="0" smtClean="0"/>
              <a:t>, Ivanhoe visits his father's house disguised as a pilgrim. Here he saves the life of Isaac, a rich Jew of York, by warning him of a planned ambush. At Ashby, Ivanhoe, with the help of the King who has returned to England in disguise, vanquishes all of King John's supporters, including his great personal enemy, the Templar Sir Brian de Bois-</a:t>
            </a:r>
            <a:r>
              <a:rPr lang="en-US" dirty="0" err="1" smtClean="0"/>
              <a:t>Guilbert</a:t>
            </a:r>
            <a:r>
              <a:rPr lang="en-US" dirty="0" smtClean="0"/>
              <a:t> and the brutal baron Front-de-Boeuf. Ivanhoe is wounded in the tournament and nursed back to health by Isaac's daughter Rebecca. Bois-</a:t>
            </a:r>
            <a:r>
              <a:rPr lang="en-US" dirty="0" err="1" smtClean="0"/>
              <a:t>Guilbert</a:t>
            </a:r>
            <a:r>
              <a:rPr lang="en-US" dirty="0" smtClean="0"/>
              <a:t> and Front-de-Boeuf then assist a mercenary leader Maurice de </a:t>
            </a:r>
            <a:r>
              <a:rPr lang="en-US" dirty="0" err="1" smtClean="0"/>
              <a:t>Bracy</a:t>
            </a:r>
            <a:r>
              <a:rPr lang="en-US" dirty="0" smtClean="0"/>
              <a:t> in a plan to abduct Rowena. </a:t>
            </a:r>
            <a:endParaRPr lang="en-US" dirty="0"/>
          </a:p>
        </p:txBody>
      </p:sp>
    </p:spTree>
    <p:extLst>
      <p:ext uri="{BB962C8B-B14F-4D97-AF65-F5344CB8AC3E}">
        <p14:creationId xmlns:p14="http://schemas.microsoft.com/office/powerpoint/2010/main" val="1741007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274638"/>
            <a:ext cx="3581400" cy="1143000"/>
          </a:xfrm>
        </p:spPr>
        <p:txBody>
          <a:bodyPr>
            <a:normAutofit fontScale="90000"/>
          </a:bodyPr>
          <a:lstStyle/>
          <a:p>
            <a:r>
              <a:rPr lang="en-US" dirty="0" smtClean="0"/>
              <a:t>Faust by Goethe</a:t>
            </a:r>
            <a:endParaRPr lang="en-US" dirty="0"/>
          </a:p>
        </p:txBody>
      </p:sp>
      <p:sp>
        <p:nvSpPr>
          <p:cNvPr id="4" name="Rectangle 3"/>
          <p:cNvSpPr/>
          <p:nvPr/>
        </p:nvSpPr>
        <p:spPr>
          <a:xfrm>
            <a:off x="228600" y="-1"/>
            <a:ext cx="8229600" cy="6494085"/>
          </a:xfrm>
          <a:prstGeom prst="rect">
            <a:avLst/>
          </a:prstGeom>
        </p:spPr>
        <p:txBody>
          <a:bodyPr wrap="square">
            <a:spAutoFit/>
          </a:bodyPr>
          <a:lstStyle/>
          <a:p>
            <a:r>
              <a:rPr lang="en-US" sz="1600" dirty="0"/>
              <a:t>MEPHISTOPHELES</a:t>
            </a:r>
          </a:p>
          <a:p>
            <a:r>
              <a:rPr lang="en-US" sz="1600" dirty="0"/>
              <a:t>Forbear to trifle longer with thy grief,</a:t>
            </a:r>
          </a:p>
          <a:p>
            <a:r>
              <a:rPr lang="en-US" sz="1600" dirty="0"/>
              <a:t>Which, </a:t>
            </a:r>
            <a:r>
              <a:rPr lang="en-US" sz="1600" dirty="0" err="1"/>
              <a:t>vulturelike</a:t>
            </a:r>
            <a:r>
              <a:rPr lang="en-US" sz="1600" dirty="0"/>
              <a:t>,</a:t>
            </a:r>
          </a:p>
          <a:p>
            <a:r>
              <a:rPr lang="en-US" sz="1600" dirty="0"/>
              <a:t>consumes thee in this den.</a:t>
            </a:r>
          </a:p>
          <a:p>
            <a:r>
              <a:rPr lang="en-US" sz="1600" dirty="0"/>
              <a:t>The worst society is some relief,</a:t>
            </a:r>
          </a:p>
          <a:p>
            <a:r>
              <a:rPr lang="en-US" sz="1600" dirty="0"/>
              <a:t>Making thee feel thyself a man with men.</a:t>
            </a:r>
          </a:p>
          <a:p>
            <a:r>
              <a:rPr lang="en-US" sz="1600" dirty="0" err="1"/>
              <a:t>Nathless</a:t>
            </a:r>
            <a:r>
              <a:rPr lang="en-US" sz="1600" dirty="0"/>
              <a:t>, it is not meant, I </a:t>
            </a:r>
            <a:r>
              <a:rPr lang="en-US" sz="1600" dirty="0" err="1"/>
              <a:t>trow</a:t>
            </a:r>
            <a:r>
              <a:rPr lang="en-US" sz="1600" dirty="0"/>
              <a:t>,</a:t>
            </a:r>
          </a:p>
          <a:p>
            <a:r>
              <a:rPr lang="en-US" sz="1600" dirty="0"/>
              <a:t>To thrust thee 'mid the vulgar throng.</a:t>
            </a:r>
          </a:p>
          <a:p>
            <a:r>
              <a:rPr lang="en-US" sz="1600" dirty="0"/>
              <a:t>I to the upper ranks do not belong;</a:t>
            </a:r>
          </a:p>
          <a:p>
            <a:r>
              <a:rPr lang="en-US" sz="1600" dirty="0"/>
              <a:t>Yet if, by me </a:t>
            </a:r>
            <a:r>
              <a:rPr lang="en-US" sz="1600" dirty="0" err="1"/>
              <a:t>companion'd</a:t>
            </a:r>
            <a:r>
              <a:rPr lang="en-US" sz="1600" dirty="0"/>
              <a:t>, thou</a:t>
            </a:r>
          </a:p>
          <a:p>
            <a:r>
              <a:rPr lang="en-US" sz="1600" dirty="0"/>
              <a:t>Thy steps through life forthwith wilt take;</a:t>
            </a:r>
          </a:p>
          <a:p>
            <a:r>
              <a:rPr lang="en-US" sz="1600" dirty="0"/>
              <a:t>Upon the spot myself I'll make</a:t>
            </a:r>
          </a:p>
          <a:p>
            <a:r>
              <a:rPr lang="en-US" sz="1600" dirty="0"/>
              <a:t>Thy </a:t>
            </a:r>
            <a:r>
              <a:rPr lang="en-US" sz="1600" dirty="0" err="1"/>
              <a:t>comrade;Should</a:t>
            </a:r>
            <a:endParaRPr lang="en-US" sz="1600" dirty="0"/>
          </a:p>
          <a:p>
            <a:r>
              <a:rPr lang="en-US" sz="1600" dirty="0"/>
              <a:t>it suit thy need,</a:t>
            </a:r>
          </a:p>
          <a:p>
            <a:r>
              <a:rPr lang="en-US" sz="1600" dirty="0"/>
              <a:t>I am thy servant, am thy slave indeed!</a:t>
            </a:r>
          </a:p>
          <a:p>
            <a:r>
              <a:rPr lang="en-US" sz="1600" dirty="0"/>
              <a:t>FAUST</a:t>
            </a:r>
          </a:p>
          <a:p>
            <a:r>
              <a:rPr lang="en-US" sz="1600" dirty="0"/>
              <a:t>And how must I thy services repay?</a:t>
            </a:r>
          </a:p>
          <a:p>
            <a:r>
              <a:rPr lang="en-US" sz="1600" dirty="0"/>
              <a:t>MEPHISTOPHELES</a:t>
            </a:r>
          </a:p>
          <a:p>
            <a:r>
              <a:rPr lang="en-US" sz="1600" dirty="0"/>
              <a:t>Thereto thou </a:t>
            </a:r>
            <a:r>
              <a:rPr lang="en-US" sz="1600" dirty="0" err="1"/>
              <a:t>lengthen'd</a:t>
            </a:r>
            <a:r>
              <a:rPr lang="en-US" sz="1600" dirty="0"/>
              <a:t> respite hast!</a:t>
            </a:r>
          </a:p>
          <a:p>
            <a:r>
              <a:rPr lang="en-US" sz="1600" dirty="0"/>
              <a:t>FAUST</a:t>
            </a:r>
          </a:p>
          <a:p>
            <a:r>
              <a:rPr lang="en-US" sz="1600" dirty="0"/>
              <a:t>No! No!</a:t>
            </a:r>
          </a:p>
          <a:p>
            <a:r>
              <a:rPr lang="en-US" sz="1600" dirty="0"/>
              <a:t>The devil is an egoist I know:</a:t>
            </a:r>
          </a:p>
          <a:p>
            <a:r>
              <a:rPr lang="en-US" sz="1600" dirty="0"/>
              <a:t>And, for Heaven's sake, 'tis not his way</a:t>
            </a:r>
          </a:p>
          <a:p>
            <a:r>
              <a:rPr lang="en-US" sz="1600" dirty="0"/>
              <a:t>Kindness to any one to show.</a:t>
            </a:r>
          </a:p>
          <a:p>
            <a:r>
              <a:rPr lang="en-US" sz="1600" dirty="0"/>
              <a:t>Let the condition plainly be </a:t>
            </a:r>
            <a:r>
              <a:rPr lang="en-US" sz="1600" dirty="0" err="1"/>
              <a:t>exprest</a:t>
            </a:r>
            <a:r>
              <a:rPr lang="en-US" sz="1600" dirty="0"/>
              <a:t>!</a:t>
            </a:r>
          </a:p>
          <a:p>
            <a:r>
              <a:rPr lang="en-US" sz="1600" dirty="0"/>
              <a:t>Such a domestic is a dangerous guest</a:t>
            </a:r>
            <a:r>
              <a:rPr lang="en-US" sz="1600" dirty="0" smtClean="0"/>
              <a:t>.</a:t>
            </a:r>
            <a:endParaRPr lang="en-US" sz="1600" dirty="0"/>
          </a:p>
        </p:txBody>
      </p:sp>
    </p:spTree>
    <p:extLst>
      <p:ext uri="{BB962C8B-B14F-4D97-AF65-F5344CB8AC3E}">
        <p14:creationId xmlns:p14="http://schemas.microsoft.com/office/powerpoint/2010/main" val="895625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51301"/>
            <a:ext cx="8229600" cy="4525963"/>
          </a:xfrm>
        </p:spPr>
        <p:txBody>
          <a:bodyPr/>
          <a:lstStyle/>
          <a:p>
            <a:r>
              <a:rPr lang="en-US" sz="2000" dirty="0" smtClean="0"/>
              <a:t>There is a pleasure in the pathless woods,</a:t>
            </a:r>
            <a:br>
              <a:rPr lang="en-US" sz="2000" dirty="0" smtClean="0"/>
            </a:br>
            <a:r>
              <a:rPr lang="en-US" sz="2000" dirty="0" smtClean="0"/>
              <a:t>There is a rapture on the lonely shore,</a:t>
            </a:r>
            <a:br>
              <a:rPr lang="en-US" sz="2000" dirty="0" smtClean="0"/>
            </a:br>
            <a:r>
              <a:rPr lang="en-US" sz="2000" dirty="0" smtClean="0"/>
              <a:t>There is society, where none intrudes,</a:t>
            </a:r>
            <a:br>
              <a:rPr lang="en-US" sz="2000" dirty="0" smtClean="0"/>
            </a:br>
            <a:r>
              <a:rPr lang="en-US" sz="2000" dirty="0" smtClean="0"/>
              <a:t>By the deep sea, and music in its roar:</a:t>
            </a:r>
            <a:br>
              <a:rPr lang="en-US" sz="2000" dirty="0" smtClean="0"/>
            </a:br>
            <a:r>
              <a:rPr lang="en-US" sz="2000" dirty="0" smtClean="0"/>
              <a:t>I love not man the less, but Nature more.</a:t>
            </a:r>
            <a:br>
              <a:rPr lang="en-US" sz="2000" dirty="0" smtClean="0"/>
            </a:br>
            <a:r>
              <a:rPr lang="en-US" sz="2000" dirty="0" smtClean="0"/>
              <a:t/>
            </a:r>
            <a:br>
              <a:rPr lang="en-US" sz="2000" dirty="0" smtClean="0"/>
            </a:br>
            <a:r>
              <a:rPr lang="en-US" sz="2000" dirty="0" smtClean="0"/>
              <a:t>Lord Byron, Childe Harold's Pilgrimage</a:t>
            </a:r>
            <a:r>
              <a:rPr lang="en-US" dirty="0" smtClean="0"/>
              <a:t/>
            </a:r>
            <a:br>
              <a:rPr lang="en-US" dirty="0" smtClean="0"/>
            </a:br>
            <a:endParaRPr lang="en-US" dirty="0"/>
          </a:p>
        </p:txBody>
      </p:sp>
      <p:sp>
        <p:nvSpPr>
          <p:cNvPr id="4" name="Rectangle 3"/>
          <p:cNvSpPr/>
          <p:nvPr/>
        </p:nvSpPr>
        <p:spPr>
          <a:xfrm>
            <a:off x="2743200" y="2514600"/>
            <a:ext cx="4572000" cy="1477328"/>
          </a:xfrm>
          <a:prstGeom prst="rect">
            <a:avLst/>
          </a:prstGeom>
        </p:spPr>
        <p:txBody>
          <a:bodyPr>
            <a:spAutoFit/>
          </a:bodyPr>
          <a:lstStyle/>
          <a:p>
            <a:r>
              <a:rPr lang="en-US" dirty="0" smtClean="0"/>
              <a:t>“I have love in me the likes of which you can scarcely imagine and rage the likes of which you would not believe. If I cannot satisfy the one, I will indulge the other.” </a:t>
            </a:r>
            <a:br>
              <a:rPr lang="en-US" dirty="0" smtClean="0"/>
            </a:br>
            <a:r>
              <a:rPr lang="en-US" dirty="0" smtClean="0"/>
              <a:t>― </a:t>
            </a:r>
            <a:r>
              <a:rPr lang="en-US" dirty="0" smtClean="0">
                <a:hlinkClick r:id="rId2"/>
              </a:rPr>
              <a:t>Mary Shelley</a:t>
            </a:r>
            <a:r>
              <a:rPr lang="en-US" dirty="0" smtClean="0"/>
              <a:t>, </a:t>
            </a:r>
            <a:r>
              <a:rPr lang="en-US" i="1" dirty="0" smtClean="0">
                <a:hlinkClick r:id="rId3"/>
              </a:rPr>
              <a:t>Frankenstein</a:t>
            </a:r>
            <a:endParaRPr lang="en-US" dirty="0"/>
          </a:p>
        </p:txBody>
      </p:sp>
      <p:sp>
        <p:nvSpPr>
          <p:cNvPr id="5" name="Rectangle 4"/>
          <p:cNvSpPr/>
          <p:nvPr/>
        </p:nvSpPr>
        <p:spPr>
          <a:xfrm>
            <a:off x="4114800" y="4361766"/>
            <a:ext cx="4572000" cy="2308324"/>
          </a:xfrm>
          <a:prstGeom prst="rect">
            <a:avLst/>
          </a:prstGeom>
        </p:spPr>
        <p:txBody>
          <a:bodyPr>
            <a:spAutoFit/>
          </a:bodyPr>
          <a:lstStyle/>
          <a:p>
            <a:r>
              <a:rPr lang="en-US" dirty="0" smtClean="0">
                <a:effectLst/>
              </a:rPr>
              <a:t>"I won't sell his old body. When we d'Urbervilles was knights in the land, we didn't sell our chargers for cat's meat. Let '</a:t>
            </a:r>
            <a:r>
              <a:rPr lang="en-US" dirty="0" err="1" smtClean="0">
                <a:effectLst/>
              </a:rPr>
              <a:t>em</a:t>
            </a:r>
            <a:r>
              <a:rPr lang="en-US" dirty="0" smtClean="0">
                <a:effectLst/>
              </a:rPr>
              <a:t> keep their shillings! </a:t>
            </a:r>
            <a:r>
              <a:rPr lang="en-US" dirty="0" err="1" smtClean="0">
                <a:effectLst/>
              </a:rPr>
              <a:t>He've</a:t>
            </a:r>
            <a:r>
              <a:rPr lang="en-US" dirty="0" smtClean="0">
                <a:effectLst/>
              </a:rPr>
              <a:t> served me well in his lifetime, and I won't part from him now." </a:t>
            </a:r>
            <a:br>
              <a:rPr lang="en-US" dirty="0" smtClean="0">
                <a:effectLst/>
              </a:rPr>
            </a:br>
            <a:r>
              <a:rPr lang="en-US" dirty="0" smtClean="0">
                <a:effectLst/>
              </a:rPr>
              <a:t>- Thomas Hardy, </a:t>
            </a:r>
            <a:r>
              <a:rPr lang="en-US" i="1" dirty="0" smtClean="0">
                <a:effectLst/>
              </a:rPr>
              <a:t>Tess of the d'Urberville</a:t>
            </a:r>
            <a:r>
              <a:rPr lang="en-US" dirty="0" smtClean="0">
                <a:effectLst/>
              </a:rPr>
              <a:t>, Chapter 4</a:t>
            </a:r>
            <a:br>
              <a:rPr lang="en-US" dirty="0" smtClean="0">
                <a:effectLst/>
              </a:rPr>
            </a:br>
            <a:endParaRPr lang="en-US" dirty="0"/>
          </a:p>
        </p:txBody>
      </p:sp>
    </p:spTree>
    <p:extLst>
      <p:ext uri="{BB962C8B-B14F-4D97-AF65-F5344CB8AC3E}">
        <p14:creationId xmlns:p14="http://schemas.microsoft.com/office/powerpoint/2010/main" val="1841262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639762"/>
          </a:xfrm>
        </p:spPr>
        <p:txBody>
          <a:bodyPr>
            <a:normAutofit fontScale="90000"/>
          </a:bodyPr>
          <a:lstStyle/>
          <a:p>
            <a:r>
              <a:rPr lang="en-US" dirty="0" smtClean="0"/>
              <a:t>Dante and Virgil in Hell</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http://www.artble.com/imgs/3/8/c/334986/dante_and_virgil_in_he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838201"/>
            <a:ext cx="7162800" cy="534524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1000" y="6211669"/>
            <a:ext cx="6781800" cy="923330"/>
          </a:xfrm>
          <a:prstGeom prst="rect">
            <a:avLst/>
          </a:prstGeom>
        </p:spPr>
        <p:txBody>
          <a:bodyPr wrap="square">
            <a:spAutoFit/>
          </a:bodyPr>
          <a:lstStyle/>
          <a:p>
            <a:r>
              <a:rPr lang="en-US" dirty="0" smtClean="0"/>
              <a:t>Schubert- </a:t>
            </a:r>
            <a:r>
              <a:rPr lang="en-US" dirty="0" smtClean="0">
                <a:hlinkClick r:id="rId3"/>
              </a:rPr>
              <a:t>http://www.youtube.com/watch?v=2bosouX_d8Y&amp;feature=related</a:t>
            </a:r>
            <a:endParaRPr lang="en-US" dirty="0" smtClean="0"/>
          </a:p>
          <a:p>
            <a:endParaRPr lang="en-US" dirty="0"/>
          </a:p>
        </p:txBody>
      </p:sp>
    </p:spTree>
    <p:extLst>
      <p:ext uri="{BB962C8B-B14F-4D97-AF65-F5344CB8AC3E}">
        <p14:creationId xmlns:p14="http://schemas.microsoft.com/office/powerpoint/2010/main" val="802850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7775" y="685800"/>
            <a:ext cx="3629025" cy="1143000"/>
          </a:xfrm>
        </p:spPr>
        <p:txBody>
          <a:bodyPr>
            <a:normAutofit fontScale="90000"/>
          </a:bodyPr>
          <a:lstStyle/>
          <a:p>
            <a:r>
              <a:rPr lang="en-US" dirty="0" smtClean="0"/>
              <a:t>Friedrich- Wanderer above the Sea</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descr="http://www.artcyclopedia.org/art/caspar-david-friedrich-wander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838200"/>
            <a:ext cx="4524375"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334000" y="5029200"/>
            <a:ext cx="3505200" cy="1200329"/>
          </a:xfrm>
          <a:prstGeom prst="rect">
            <a:avLst/>
          </a:prstGeom>
        </p:spPr>
        <p:txBody>
          <a:bodyPr wrap="square">
            <a:spAutoFit/>
          </a:bodyPr>
          <a:lstStyle/>
          <a:p>
            <a:r>
              <a:rPr lang="en-US" dirty="0" smtClean="0"/>
              <a:t>Liszt</a:t>
            </a:r>
          </a:p>
          <a:p>
            <a:r>
              <a:rPr lang="en-US" dirty="0" smtClean="0">
                <a:hlinkClick r:id="rId3"/>
              </a:rPr>
              <a:t>http://www.youtube.com/watch?v=KpOtuoHL45Y</a:t>
            </a:r>
            <a:endParaRPr lang="en-US" dirty="0" smtClean="0"/>
          </a:p>
          <a:p>
            <a:endParaRPr lang="en-US" dirty="0"/>
          </a:p>
        </p:txBody>
      </p:sp>
    </p:spTree>
    <p:extLst>
      <p:ext uri="{BB962C8B-B14F-4D97-AF65-F5344CB8AC3E}">
        <p14:creationId xmlns:p14="http://schemas.microsoft.com/office/powerpoint/2010/main" val="199727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74638"/>
            <a:ext cx="3657600" cy="1143000"/>
          </a:xfrm>
        </p:spPr>
        <p:txBody>
          <a:bodyPr>
            <a:normAutofit fontScale="90000"/>
          </a:bodyPr>
          <a:lstStyle/>
          <a:p>
            <a:r>
              <a:rPr lang="en-US" dirty="0" smtClean="0"/>
              <a:t>Friedrich</a:t>
            </a:r>
            <a:br>
              <a:rPr lang="en-US" dirty="0" smtClean="0"/>
            </a:br>
            <a:r>
              <a:rPr lang="en-US" dirty="0" smtClean="0"/>
              <a:t>Gaspar von </a:t>
            </a:r>
            <a:r>
              <a:rPr lang="en-US" dirty="0" err="1" smtClean="0"/>
              <a:t>Kugelgen</a:t>
            </a:r>
            <a:endParaRPr lang="en-US" dirty="0"/>
          </a:p>
        </p:txBody>
      </p:sp>
      <p:sp>
        <p:nvSpPr>
          <p:cNvPr id="3" name="Content Placeholder 2"/>
          <p:cNvSpPr>
            <a:spLocks noGrp="1"/>
          </p:cNvSpPr>
          <p:nvPr>
            <p:ph idx="1"/>
          </p:nvPr>
        </p:nvSpPr>
        <p:spPr/>
        <p:txBody>
          <a:bodyPr/>
          <a:lstStyle/>
          <a:p>
            <a:endParaRPr lang="en-US"/>
          </a:p>
        </p:txBody>
      </p:sp>
      <p:pic>
        <p:nvPicPr>
          <p:cNvPr id="4098" name="Picture 2" descr="http://upload.wikimedia.org/wikipedia/commons/thumb/a/ac/Gerhard_von_K%C3%BCgelgen_portrait_of_Friedrich.jpg/220px-Gerhard_von_K%C3%BCgelgen_portrait_of_Friedri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66800"/>
            <a:ext cx="3886200" cy="501673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334000" y="3105835"/>
            <a:ext cx="2590800" cy="1754326"/>
          </a:xfrm>
          <a:prstGeom prst="rect">
            <a:avLst/>
          </a:prstGeom>
        </p:spPr>
        <p:txBody>
          <a:bodyPr wrap="square">
            <a:spAutoFit/>
          </a:bodyPr>
          <a:lstStyle/>
          <a:p>
            <a:r>
              <a:rPr lang="en-US" dirty="0" smtClean="0">
                <a:hlinkClick r:id="rId3"/>
              </a:rPr>
              <a:t>Beethoven</a:t>
            </a:r>
          </a:p>
          <a:p>
            <a:endParaRPr lang="en-US" dirty="0" smtClean="0">
              <a:hlinkClick r:id="rId3"/>
            </a:endParaRPr>
          </a:p>
          <a:p>
            <a:r>
              <a:rPr lang="en-US" dirty="0" smtClean="0">
                <a:hlinkClick r:id="rId3"/>
              </a:rPr>
              <a:t>http://www.youtube.com/watch?v=6WnOjq7A_U0&amp;feature=related</a:t>
            </a:r>
            <a:endParaRPr lang="en-US" dirty="0" smtClean="0"/>
          </a:p>
          <a:p>
            <a:endParaRPr lang="en-US" dirty="0"/>
          </a:p>
        </p:txBody>
      </p:sp>
    </p:spTree>
    <p:extLst>
      <p:ext uri="{BB962C8B-B14F-4D97-AF65-F5344CB8AC3E}">
        <p14:creationId xmlns:p14="http://schemas.microsoft.com/office/powerpoint/2010/main" val="374641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JMW Turner- Venice from the porch of Madonna</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http://www.metmuseum.org/toah/images/h2/h2_99.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191435"/>
            <a:ext cx="4762500" cy="35718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981200" y="6019800"/>
            <a:ext cx="6781800" cy="1200329"/>
          </a:xfrm>
          <a:prstGeom prst="rect">
            <a:avLst/>
          </a:prstGeom>
        </p:spPr>
        <p:txBody>
          <a:bodyPr wrap="square">
            <a:spAutoFit/>
          </a:bodyPr>
          <a:lstStyle/>
          <a:p>
            <a:r>
              <a:rPr lang="en-US" dirty="0" smtClean="0"/>
              <a:t>Chopin- </a:t>
            </a:r>
          </a:p>
          <a:p>
            <a:r>
              <a:rPr lang="en-US" dirty="0" smtClean="0">
                <a:hlinkClick r:id="rId3"/>
              </a:rPr>
              <a:t>http://www.youtube.com/watch?v=YwAAosTb9O4&amp;feature=related</a:t>
            </a:r>
            <a:endParaRPr lang="en-US" dirty="0" smtClean="0"/>
          </a:p>
          <a:p>
            <a:endParaRPr lang="en-US" dirty="0" smtClean="0"/>
          </a:p>
          <a:p>
            <a:endParaRPr lang="en-US" dirty="0"/>
          </a:p>
        </p:txBody>
      </p:sp>
    </p:spTree>
    <p:extLst>
      <p:ext uri="{BB962C8B-B14F-4D97-AF65-F5344CB8AC3E}">
        <p14:creationId xmlns:p14="http://schemas.microsoft.com/office/powerpoint/2010/main" val="3085901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JMW Turner- Rain, steam and speed: the Great Western Railway</a:t>
            </a:r>
            <a:r>
              <a:rPr lang="en-US" i="1" dirty="0" smtClean="0"/>
              <a:t> </a:t>
            </a:r>
            <a:endParaRPr lang="en-US" dirty="0"/>
          </a:p>
        </p:txBody>
      </p:sp>
      <p:pic>
        <p:nvPicPr>
          <p:cNvPr id="6148" name="Picture 4" descr="http://thames.me.uk/s00710_files/rss%20turn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35650"/>
            <a:ext cx="6896100" cy="51720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162800" y="2209800"/>
            <a:ext cx="1752600" cy="2031325"/>
          </a:xfrm>
          <a:prstGeom prst="rect">
            <a:avLst/>
          </a:prstGeom>
        </p:spPr>
        <p:txBody>
          <a:bodyPr wrap="square">
            <a:spAutoFit/>
          </a:bodyPr>
          <a:lstStyle/>
          <a:p>
            <a:r>
              <a:rPr lang="en-US" dirty="0" smtClean="0"/>
              <a:t>Wagner—much later-1870s</a:t>
            </a:r>
          </a:p>
          <a:p>
            <a:r>
              <a:rPr lang="en-US" dirty="0" smtClean="0">
                <a:hlinkClick r:id="rId3"/>
              </a:rPr>
              <a:t>http://www.youtube.com/watch?v=V92OBNsQgxU</a:t>
            </a:r>
            <a:endParaRPr lang="en-US" dirty="0" smtClean="0"/>
          </a:p>
          <a:p>
            <a:endParaRPr lang="en-US" dirty="0"/>
          </a:p>
        </p:txBody>
      </p:sp>
    </p:spTree>
    <p:extLst>
      <p:ext uri="{BB962C8B-B14F-4D97-AF65-F5344CB8AC3E}">
        <p14:creationId xmlns:p14="http://schemas.microsoft.com/office/powerpoint/2010/main" val="1810402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0" y="274638"/>
            <a:ext cx="2590800" cy="1143000"/>
          </a:xfrm>
        </p:spPr>
        <p:txBody>
          <a:bodyPr>
            <a:normAutofit fontScale="90000"/>
          </a:bodyPr>
          <a:lstStyle/>
          <a:p>
            <a:r>
              <a:rPr lang="en-US" dirty="0" smtClean="0"/>
              <a:t>Goya</a:t>
            </a:r>
            <a:br>
              <a:rPr lang="en-US" dirty="0" smtClean="0"/>
            </a:br>
            <a:r>
              <a:rPr lang="en-US" dirty="0" smtClean="0"/>
              <a:t>Colossus</a:t>
            </a:r>
            <a:endParaRPr lang="en-US" dirty="0"/>
          </a:p>
        </p:txBody>
      </p:sp>
      <p:sp>
        <p:nvSpPr>
          <p:cNvPr id="3" name="Content Placeholder 2"/>
          <p:cNvSpPr>
            <a:spLocks noGrp="1"/>
          </p:cNvSpPr>
          <p:nvPr>
            <p:ph idx="1"/>
          </p:nvPr>
        </p:nvSpPr>
        <p:spPr/>
        <p:txBody>
          <a:bodyPr/>
          <a:lstStyle/>
          <a:p>
            <a:endParaRPr lang="en-US"/>
          </a:p>
        </p:txBody>
      </p:sp>
      <p:pic>
        <p:nvPicPr>
          <p:cNvPr id="7170" name="Picture 2" descr="http://www.ibiblio.org/wm/paint/auth/goya/goya.coloss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54" y="152400"/>
            <a:ext cx="5949950" cy="6543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879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792162"/>
          </a:xfrm>
        </p:spPr>
        <p:txBody>
          <a:bodyPr/>
          <a:lstStyle/>
          <a:p>
            <a:r>
              <a:rPr lang="en-US" dirty="0" smtClean="0"/>
              <a:t>Goya – Casa de locos</a:t>
            </a:r>
            <a:endParaRPr lang="en-US" dirty="0"/>
          </a:p>
        </p:txBody>
      </p:sp>
      <p:sp>
        <p:nvSpPr>
          <p:cNvPr id="3" name="Content Placeholder 2"/>
          <p:cNvSpPr>
            <a:spLocks noGrp="1"/>
          </p:cNvSpPr>
          <p:nvPr>
            <p:ph idx="1"/>
          </p:nvPr>
        </p:nvSpPr>
        <p:spPr/>
        <p:txBody>
          <a:bodyPr/>
          <a:lstStyle/>
          <a:p>
            <a:endParaRPr lang="en-US"/>
          </a:p>
        </p:txBody>
      </p:sp>
      <p:pic>
        <p:nvPicPr>
          <p:cNvPr id="8194" name="Picture 2" descr="http://upload.wikimedia.org/wikipedia/commons/2/23/Francisco_Goya_-_Casa_de_loc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585" y="1143000"/>
            <a:ext cx="77343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762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Grimm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two children had also not been able to sleep for hunger, and had heard what their step-mother had said to their father. Gretel wept bitter tears, and said to Hansel: "Now all is over with us." "Be quiet, Gretel," said Hansel, "do not distress yourself, I will soon find a way to help us." And when the old folks had fallen asleep, he got up, put on his little coat, opened the door below, and crept outside. The moon shone brightly, and the white pebbles which lay in front of the house glittered like real silver pennies</a:t>
            </a:r>
            <a:endParaRPr lang="en-US" dirty="0"/>
          </a:p>
        </p:txBody>
      </p:sp>
    </p:spTree>
    <p:extLst>
      <p:ext uri="{BB962C8B-B14F-4D97-AF65-F5344CB8AC3E}">
        <p14:creationId xmlns:p14="http://schemas.microsoft.com/office/powerpoint/2010/main" val="1197658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600</Words>
  <Application>Microsoft Office PowerPoint</Application>
  <PresentationFormat>On-screen Show (4:3)</PresentationFormat>
  <Paragraphs>54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De La Croix-liberty</vt:lpstr>
      <vt:lpstr>Dante and Virgil in Hell</vt:lpstr>
      <vt:lpstr>Friedrich- Wanderer above the Sea</vt:lpstr>
      <vt:lpstr>Friedrich Gaspar von Kugelgen</vt:lpstr>
      <vt:lpstr>JMW Turner- Venice from the porch of Madonna</vt:lpstr>
      <vt:lpstr>JMW Turner- Rain, steam and speed: the Great Western Railway </vt:lpstr>
      <vt:lpstr>Goya Colossus</vt:lpstr>
      <vt:lpstr>Goya – Casa de locos</vt:lpstr>
      <vt:lpstr>Grimm</vt:lpstr>
      <vt:lpstr>Sir Walter Scott</vt:lpstr>
      <vt:lpstr>Faust by Goethe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La Croix-liberty</dc:title>
  <dc:creator>Local User</dc:creator>
  <cp:lastModifiedBy>Balazs, Stephen</cp:lastModifiedBy>
  <cp:revision>4</cp:revision>
  <dcterms:created xsi:type="dcterms:W3CDTF">2012-01-05T12:52:18Z</dcterms:created>
  <dcterms:modified xsi:type="dcterms:W3CDTF">2015-01-29T17:56:52Z</dcterms:modified>
</cp:coreProperties>
</file>